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73" r:id="rId11"/>
    <p:sldId id="274" r:id="rId12"/>
    <p:sldId id="27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4630400" cy="8229600"/>
  <p:notesSz cx="8229600" cy="14630400"/>
  <p:embeddedFontLst>
    <p:embeddedFont>
      <p:font typeface="Raleway" pitchFamily="2" charset="0"/>
      <p:regular r:id="rId22"/>
    </p:embeddedFont>
    <p:embeddedFont>
      <p:font typeface="Roboto" panose="02000000000000000000" pitchFamily="2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464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443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Amor: Reinventing Jewelry Discovery Through AI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02060"/>
            <a:ext cx="73591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Swipe-Based Shopping Meets Smart Recommendations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79655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Amit Cohen | Roey Fabian | Dvir Chitrit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57124"/>
            <a:ext cx="72624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Was CLIP Trained On?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32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Massive Dataset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1402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400 million image-text pairs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8099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 images with captions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52319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Article illustrations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96539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Social media content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332928" y="4932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Diverse Domains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332928" y="551402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spectrum of visual culture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332928" y="608099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Art and illustrations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332928" y="652319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 photography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332928" y="696539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Fashion and lifestyle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872067" y="4932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Why It Matters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872067" y="551402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visual understanding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872067" y="608099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Generalizes across domains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872067" y="652319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task-specific fine-tuning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Why Amor Uses CLIP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13895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174319"/>
            <a:ext cx="29116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Works Out-of-the-Box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labels needed - MVP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352377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559135"/>
            <a:ext cx="3695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Captures Semantic Features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Color, shape, elegance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49085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Well-Supported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PyTorch + Pandas Integration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629340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Lightweight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for 17k images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How We Use CLIP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Image Input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634734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Processes images through model (no additional training)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Vector Creation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399561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Generates 512-dimensional embedding 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866084"/>
            <a:ext cx="32508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Semantic Understanding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356503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Understands visual concepts  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Ready for Clustering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54674" y="671738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Creates foundation for our jewelry recommendation system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329" y="573762"/>
            <a:ext cx="7210782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Result: Our Embedding Space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49" y="1777960"/>
            <a:ext cx="2497336" cy="249733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211" y="1777960"/>
            <a:ext cx="2497336" cy="249733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473" y="1777960"/>
            <a:ext cx="2497336" cy="249733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0734" y="1777960"/>
            <a:ext cx="2497336" cy="249733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4996" y="1777960"/>
            <a:ext cx="2497336" cy="2497336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730329" y="4723090"/>
            <a:ext cx="8895040" cy="521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17,375 images mapped to 512D feature vectors</a:t>
            </a:r>
            <a:endParaRPr lang="en-US" sz="3250" dirty="0"/>
          </a:p>
        </p:txBody>
      </p:sp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329" y="5557599"/>
            <a:ext cx="13169741" cy="1785223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730329" y="7655719"/>
            <a:ext cx="3129915" cy="391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 rows x 512 columns</a:t>
            </a:r>
            <a:endParaRPr lang="en-US" sz="2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226" y="1248215"/>
            <a:ext cx="6654974" cy="907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Why Cluster?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31482" y="2564012"/>
            <a:ext cx="4877514" cy="1105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Unsupervised Organization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431482" y="3672960"/>
            <a:ext cx="43164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2" charset="0"/>
                <a:ea typeface="Roboto" pitchFamily="34" charset="-122"/>
                <a:cs typeface="Roboto" pitchFamily="34" charset="-120"/>
              </a:rPr>
              <a:t>Group similar jewelry items</a:t>
            </a:r>
            <a:endParaRPr lang="en-US" sz="2200" dirty="0">
              <a:latin typeface="Raleway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31482" y="4579978"/>
            <a:ext cx="4515206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C3939"/>
                </a:solidFill>
                <a:latin typeface="Raleway" pitchFamily="2" charset="0"/>
                <a:ea typeface="Roboto" pitchFamily="34" charset="-122"/>
                <a:cs typeface="Roboto" pitchFamily="34" charset="-120"/>
              </a:rPr>
              <a:t>Cluster 1: Chunky gold bracelets </a:t>
            </a: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C3939"/>
                </a:solidFill>
                <a:latin typeface="Raleway" pitchFamily="2" charset="0"/>
                <a:ea typeface="Roboto" pitchFamily="34" charset="-122"/>
                <a:cs typeface="Roboto" pitchFamily="34" charset="-120"/>
              </a:rPr>
              <a:t>Cluster 2: Minimalist rings</a:t>
            </a:r>
            <a:endParaRPr lang="en-US" sz="2000" dirty="0">
              <a:latin typeface="Raleway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671304" y="2566750"/>
            <a:ext cx="446091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Cold Start Recommendation</a:t>
            </a:r>
            <a:endParaRPr lang="en-US" sz="3000" dirty="0"/>
          </a:p>
        </p:txBody>
      </p:sp>
      <p:sp>
        <p:nvSpPr>
          <p:cNvPr id="8" name="Text 5"/>
          <p:cNvSpPr/>
          <p:nvPr/>
        </p:nvSpPr>
        <p:spPr>
          <a:xfrm>
            <a:off x="5722644" y="3672960"/>
            <a:ext cx="478781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2" charset="0"/>
                <a:ea typeface="Roboto" pitchFamily="34" charset="-122"/>
                <a:cs typeface="Roboto" pitchFamily="34" charset="-120"/>
              </a:rPr>
              <a:t>Rate items to discover similar pieces </a:t>
            </a:r>
            <a:endParaRPr lang="en-US" sz="2200" dirty="0">
              <a:latin typeface="Raleway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2897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is DEPICT?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65513"/>
            <a:ext cx="554188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Deep Clustering Approach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3593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Unsupervised learning algorithm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01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Optimized for high-dimensional embeddings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56551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Advantages</a:t>
            </a:r>
            <a:endParaRPr lang="en-US" sz="3550" dirty="0"/>
          </a:p>
        </p:txBody>
      </p:sp>
      <p:sp>
        <p:nvSpPr>
          <p:cNvPr id="8" name="Text 5"/>
          <p:cNvSpPr/>
          <p:nvPr/>
        </p:nvSpPr>
        <p:spPr>
          <a:xfrm>
            <a:off x="7599521" y="53593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visual relationships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801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Discovers natural groupings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2436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Works with CLIP embeddings</a:t>
            </a:r>
            <a:endParaRPr lang="en-US" sz="1750" dirty="0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0D8D7A13-F8C3-A7DA-044E-B56BD124D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0" y="116205"/>
            <a:ext cx="3596640" cy="80924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62961" y="925549"/>
            <a:ext cx="79111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DEPICT Architecture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798128" y="2090307"/>
            <a:ext cx="30480" cy="5085636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5537387" y="233636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5057565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635" y="213895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4678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Autoencoder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46786" y="2664738"/>
            <a:ext cx="79959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Compresses embeddings to latent space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37387" y="372117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5057565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635" y="3523774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44678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Clustering Layer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6446786" y="4049554"/>
            <a:ext cx="79959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Assigns soft cluster probabilities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5537387" y="510599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5057565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635" y="4908590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446786" y="4943951"/>
            <a:ext cx="38853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KL-Divergence Regularization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6446786" y="5434370"/>
            <a:ext cx="79959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Ensures cluster confidence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5537387" y="649081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5"/>
          <p:cNvSpPr/>
          <p:nvPr/>
        </p:nvSpPr>
        <p:spPr>
          <a:xfrm>
            <a:off x="5057565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635" y="6335911"/>
            <a:ext cx="340162" cy="340162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44678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Reconstruction Loss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6446786" y="6819186"/>
            <a:ext cx="79959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Preserves input integrity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597" y="1126996"/>
            <a:ext cx="93885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Building a Recommendation Engine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04" y="2772289"/>
            <a:ext cx="6197005" cy="44915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18747" y="272260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Cluster Matching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118747" y="3678746"/>
            <a:ext cx="63905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preferences mapped to top jewelry clusters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18747" y="4169165"/>
            <a:ext cx="69420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Created through onboarding quiz and rating behavior</a:t>
            </a:r>
            <a:endParaRPr lang="en-US" sz="2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69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090" y="875802"/>
            <a:ext cx="7672149" cy="1313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Recommender System Output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43545" y="2393537"/>
            <a:ext cx="503086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Rates 5 Items Across Clusters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35925" y="2917150"/>
            <a:ext cx="7672149" cy="3637836"/>
          </a:xfrm>
          <a:prstGeom prst="roundRect">
            <a:avLst>
              <a:gd name="adj" fmla="val 242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43545" y="2924770"/>
            <a:ext cx="7656076" cy="6037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54643" y="3058478"/>
            <a:ext cx="212740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Item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3510201" y="3058478"/>
            <a:ext cx="212359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Score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061948" y="3058478"/>
            <a:ext cx="212740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Cluster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3545" y="3528536"/>
            <a:ext cx="7656076" cy="6037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54643" y="3662243"/>
            <a:ext cx="212740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Gold Ring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3510201" y="3662243"/>
            <a:ext cx="212359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061948" y="3662243"/>
            <a:ext cx="212740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51998" y="4114800"/>
            <a:ext cx="7656076" cy="6037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54643" y="4266009"/>
            <a:ext cx="212740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Pearl Earrings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3510201" y="4266009"/>
            <a:ext cx="212359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6061948" y="4266009"/>
            <a:ext cx="212740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1650" dirty="0"/>
          </a:p>
        </p:txBody>
      </p:sp>
      <p:sp>
        <p:nvSpPr>
          <p:cNvPr id="18" name="Shape 15"/>
          <p:cNvSpPr/>
          <p:nvPr/>
        </p:nvSpPr>
        <p:spPr>
          <a:xfrm>
            <a:off x="743545" y="4736068"/>
            <a:ext cx="7656076" cy="6037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954643" y="4869775"/>
            <a:ext cx="212740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Silver Bracelet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3510201" y="4869775"/>
            <a:ext cx="212359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6061948" y="4869775"/>
            <a:ext cx="212740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1650" dirty="0"/>
          </a:p>
        </p:txBody>
      </p:sp>
      <p:sp>
        <p:nvSpPr>
          <p:cNvPr id="22" name="Shape 19"/>
          <p:cNvSpPr/>
          <p:nvPr/>
        </p:nvSpPr>
        <p:spPr>
          <a:xfrm>
            <a:off x="743545" y="5339834"/>
            <a:ext cx="7656076" cy="6037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954643" y="5473541"/>
            <a:ext cx="212740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Diamond Pendant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3510201" y="5473541"/>
            <a:ext cx="212359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1650" dirty="0"/>
          </a:p>
        </p:txBody>
      </p:sp>
      <p:sp>
        <p:nvSpPr>
          <p:cNvPr id="25" name="Text 22"/>
          <p:cNvSpPr/>
          <p:nvPr/>
        </p:nvSpPr>
        <p:spPr>
          <a:xfrm>
            <a:off x="6061948" y="5473541"/>
            <a:ext cx="212740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1650" dirty="0"/>
          </a:p>
        </p:txBody>
      </p:sp>
      <p:sp>
        <p:nvSpPr>
          <p:cNvPr id="26" name="Shape 23"/>
          <p:cNvSpPr/>
          <p:nvPr/>
        </p:nvSpPr>
        <p:spPr>
          <a:xfrm>
            <a:off x="743545" y="5943600"/>
            <a:ext cx="7656076" cy="6037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4"/>
          <p:cNvSpPr/>
          <p:nvPr/>
        </p:nvSpPr>
        <p:spPr>
          <a:xfrm>
            <a:off x="954643" y="6077307"/>
            <a:ext cx="212740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Gemstone Ring</a:t>
            </a:r>
            <a:endParaRPr lang="en-US" sz="1650" dirty="0"/>
          </a:p>
        </p:txBody>
      </p:sp>
      <p:sp>
        <p:nvSpPr>
          <p:cNvPr id="28" name="Text 25"/>
          <p:cNvSpPr/>
          <p:nvPr/>
        </p:nvSpPr>
        <p:spPr>
          <a:xfrm>
            <a:off x="3510201" y="6077307"/>
            <a:ext cx="212359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sz="1650" dirty="0"/>
          </a:p>
        </p:txBody>
      </p:sp>
      <p:sp>
        <p:nvSpPr>
          <p:cNvPr id="29" name="Text 26"/>
          <p:cNvSpPr/>
          <p:nvPr/>
        </p:nvSpPr>
        <p:spPr>
          <a:xfrm>
            <a:off x="6061948" y="6077307"/>
            <a:ext cx="212740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sz="1650" dirty="0"/>
          </a:p>
        </p:txBody>
      </p:sp>
      <p:sp>
        <p:nvSpPr>
          <p:cNvPr id="30" name="Text 27"/>
          <p:cNvSpPr/>
          <p:nvPr/>
        </p:nvSpPr>
        <p:spPr>
          <a:xfrm>
            <a:off x="722090" y="1799370"/>
            <a:ext cx="7935464" cy="788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System recommends images based on cluster scores</a:t>
            </a:r>
            <a:endParaRPr lang="en-US" sz="24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3073" y="608409"/>
            <a:ext cx="870997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Toward Personalization in Amor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835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Cluster-Based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098358" y="3018473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 approach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9835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User-Based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098358" y="4343757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Style profiling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98358" y="5191482"/>
            <a:ext cx="3000256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Continuous Refinement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098358" y="5669042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Based on ratings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9835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Style Communities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098358" y="6994327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Match similar users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42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Agenda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63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4905732"/>
            <a:ext cx="548520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Problem &amp; Product Vision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467112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are the market needs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6884" y="4863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194000" y="490573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Solution Overview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8194000" y="5467112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Amor works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530906" y="6326148"/>
            <a:ext cx="384929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&amp; Preprocessing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530906" y="6887528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Technical foundation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56884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194000" y="6326148"/>
            <a:ext cx="450008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Implementation &amp; Clustering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8194000" y="68875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Building the recommendation engine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29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 for Users and Brands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57456"/>
            <a:ext cx="33392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 Consumers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251246"/>
            <a:ext cx="3339227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Discovery is uninspired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89" y="4818162"/>
            <a:ext cx="3339227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reward for browsing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85078"/>
            <a:ext cx="33392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Lacks personalization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694039" y="3457456"/>
            <a:ext cx="366367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 Small Brands</a:t>
            </a:r>
            <a:endParaRPr lang="en-US" sz="3550" dirty="0"/>
          </a:p>
        </p:txBody>
      </p:sp>
      <p:sp>
        <p:nvSpPr>
          <p:cNvPr id="9" name="Text 6"/>
          <p:cNvSpPr/>
          <p:nvPr/>
        </p:nvSpPr>
        <p:spPr>
          <a:xfrm>
            <a:off x="4694039" y="4251246"/>
            <a:ext cx="366367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Exposure is expensive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694039" y="4784050"/>
            <a:ext cx="366367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Ads are high risk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694039" y="5385077"/>
            <a:ext cx="366367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feedback loop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661" y="564594"/>
            <a:ext cx="5133499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Introducing Amor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8661" y="1514237"/>
            <a:ext cx="6767274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AI-powered swipe-based jewelry discovery app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18661" y="2207062"/>
            <a:ext cx="444996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Tinder meets Pinterest meets Shopify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61" y="2835831"/>
            <a:ext cx="513278" cy="51327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8519" y="2957751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Rate Low 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488519" y="3401735"/>
            <a:ext cx="6936819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thanks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61" y="4243626"/>
            <a:ext cx="513278" cy="51327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88519" y="4365546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Rate High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488519" y="4809530"/>
            <a:ext cx="6936819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like this!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61" y="5651421"/>
            <a:ext cx="513278" cy="51327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88519" y="5773341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Double Tap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1488519" y="6217325"/>
            <a:ext cx="6936819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Save to wishlist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718661" y="6776918"/>
            <a:ext cx="770667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18661" y="7336512"/>
            <a:ext cx="770667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871" y="15035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Product Vision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57744"/>
            <a:ext cx="4196358" cy="1676519"/>
          </a:xfrm>
          <a:prstGeom prst="roundRect">
            <a:avLst>
              <a:gd name="adj" fmla="val 568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4092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Jewelry Discovery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58259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experience people want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857744"/>
            <a:ext cx="4196358" cy="1676519"/>
          </a:xfrm>
          <a:prstGeom prst="roundRect">
            <a:avLst>
              <a:gd name="adj" fmla="val 568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51396" y="4092178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93692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 user preferences over time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857744"/>
            <a:ext cx="4196358" cy="1676519"/>
          </a:xfrm>
          <a:prstGeom prst="roundRect">
            <a:avLst>
              <a:gd name="adj" fmla="val 568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74568" y="4092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Rewards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58259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receive cashback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2351"/>
            <a:ext cx="73696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Strategic Entry: Jewelry First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21292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485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 Margins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4614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10-20% affiliate commissions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462129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62982" y="485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Highly Visual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2982" y="534614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oriented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70295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8224" y="6404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Easy Onboarding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89514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Instagram images ready to use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548" y="617029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662982" y="6404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Engaged Users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62982" y="689514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women already browsing for fun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470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Dataset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09317"/>
            <a:ext cx="4158615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17,000+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1455420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Images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23673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Jewelry product photos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009317"/>
            <a:ext cx="4158615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—</a:t>
            </a:r>
            <a:endParaRPr lang="en-US" sz="3550" dirty="0"/>
          </a:p>
        </p:txBody>
      </p:sp>
      <p:sp>
        <p:nvSpPr>
          <p:cNvPr id="8" name="Text 5"/>
          <p:cNvSpPr/>
          <p:nvPr/>
        </p:nvSpPr>
        <p:spPr>
          <a:xfrm>
            <a:off x="5897523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Labels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23673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predefined categories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009317"/>
            <a:ext cx="4158615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dataset_jewellery1 </a:t>
            </a:r>
            <a:endParaRPr lang="en-US" sz="3550" dirty="0"/>
          </a:p>
        </p:txBody>
      </p:sp>
      <p:sp>
        <p:nvSpPr>
          <p:cNvPr id="11" name="Text 8"/>
          <p:cNvSpPr/>
          <p:nvPr/>
        </p:nvSpPr>
        <p:spPr>
          <a:xfrm>
            <a:off x="10339626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Source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23673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ayesha111 (HuggingFace)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8547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Problem: No structure for learning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13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5561" y="2944773"/>
            <a:ext cx="4826079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4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is CLIP?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675561" y="3837503"/>
            <a:ext cx="10130671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multimodal model that connects images and text in a shared vector space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75561" y="4489013"/>
            <a:ext cx="1327927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200" dirty="0">
                <a:solidFill>
                  <a:srgbClr val="3C3939"/>
                </a:solidFill>
                <a:latin typeface="Raleway" pitchFamily="2" charset="0"/>
                <a:ea typeface="Roboto" pitchFamily="34" charset="-122"/>
                <a:cs typeface="Roboto" pitchFamily="34" charset="-120"/>
              </a:rPr>
              <a:t>Creates numerical representations of both images and text</a:t>
            </a:r>
            <a:endParaRPr lang="en-US" sz="2200" dirty="0">
              <a:latin typeface="Raleway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5560" y="5066464"/>
            <a:ext cx="1327927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200" dirty="0">
                <a:solidFill>
                  <a:srgbClr val="3C3939"/>
                </a:solidFill>
                <a:latin typeface="Raleway" pitchFamily="2" charset="0"/>
                <a:ea typeface="Roboto" pitchFamily="34" charset="-122"/>
                <a:cs typeface="Roboto" pitchFamily="34" charset="-120"/>
              </a:rPr>
              <a:t>Understands semantic relationships without supervision</a:t>
            </a:r>
            <a:endParaRPr lang="en-US" sz="2200" dirty="0">
              <a:latin typeface="Raleway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5561" y="5646132"/>
            <a:ext cx="1327927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200" dirty="0">
                <a:solidFill>
                  <a:srgbClr val="3C3939"/>
                </a:solidFill>
                <a:latin typeface="Raleway" pitchFamily="2" charset="0"/>
                <a:ea typeface="Roboto" pitchFamily="34" charset="-122"/>
                <a:cs typeface="Roboto" pitchFamily="34" charset="-120"/>
              </a:rPr>
              <a:t>Enables cross-modal comparison between images and words</a:t>
            </a:r>
            <a:endParaRPr lang="en-US" sz="2200" dirty="0">
              <a:latin typeface="Raleway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02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047" y="3294221"/>
            <a:ext cx="5482114" cy="675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How does CLIP Work?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56047" y="4293275"/>
            <a:ext cx="7009448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Pairing Images with Matching Text Descriptions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56047" y="5238274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Image Encoder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6047" y="5791795"/>
            <a:ext cx="2884289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Vision Transformer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6047" y="6212919"/>
            <a:ext cx="2884289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Image to 512-dimensional vector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6047" y="7098268"/>
            <a:ext cx="2884289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174927" y="5238274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Text Encoder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4174927" y="5791795"/>
            <a:ext cx="2884289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Transformer 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174927" y="6212919"/>
            <a:ext cx="2884289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 to 512-dimensional vector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174927" y="7098268"/>
            <a:ext cx="2884289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93806" y="5238274"/>
            <a:ext cx="282630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Similarity Computation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593806" y="5791795"/>
            <a:ext cx="2884289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Cosine similarity between the image and text vectors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593806" y="6677144"/>
            <a:ext cx="2884289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1012686" y="5238274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Contrastive Loss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11012686" y="5791795"/>
            <a:ext cx="2884289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Optimizes by image–text pairs 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573</Words>
  <Application>Microsoft Office PowerPoint</Application>
  <PresentationFormat>Custom</PresentationFormat>
  <Paragraphs>187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Roboto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Dvir Chitrit</cp:lastModifiedBy>
  <cp:revision>4</cp:revision>
  <dcterms:created xsi:type="dcterms:W3CDTF">2025-06-16T12:38:37Z</dcterms:created>
  <dcterms:modified xsi:type="dcterms:W3CDTF">2025-06-16T21:37:54Z</dcterms:modified>
</cp:coreProperties>
</file>